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hewy" charset="1" panose="02000000000000000000"/>
      <p:regular r:id="rId10"/>
    </p:embeddedFont>
    <p:embeddedFont>
      <p:font typeface="Horta" charset="1" panose="020C0706030708060507"/>
      <p:regular r:id="rId11"/>
    </p:embeddedFont>
    <p:embeddedFont>
      <p:font typeface="Sigher" charset="1" panose="00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25" Target="slides/slide13.xml" Type="http://schemas.openxmlformats.org/officeDocument/2006/relationships/slide"/><Relationship Id="rId26" Target="slides/slide14.xml" Type="http://schemas.openxmlformats.org/officeDocument/2006/relationships/slide"/><Relationship Id="rId27" Target="slides/slide15.xml" Type="http://schemas.openxmlformats.org/officeDocument/2006/relationships/slide"/><Relationship Id="rId28" Target="slides/slide16.xml" Type="http://schemas.openxmlformats.org/officeDocument/2006/relationships/slide"/><Relationship Id="rId29" Target="slides/slide17.xml" Type="http://schemas.openxmlformats.org/officeDocument/2006/relationships/slide"/><Relationship Id="rId3" Target="viewProps.xml" Type="http://schemas.openxmlformats.org/officeDocument/2006/relationships/viewProps"/><Relationship Id="rId30" Target="slides/slide18.xml" Type="http://schemas.openxmlformats.org/officeDocument/2006/relationships/slide"/><Relationship Id="rId31" Target="slides/slide19.xml" Type="http://schemas.openxmlformats.org/officeDocument/2006/relationships/slide"/><Relationship Id="rId32" Target="slides/slide20.xml" Type="http://schemas.openxmlformats.org/officeDocument/2006/relationships/slide"/><Relationship Id="rId33" Target="slides/slide21.xml" Type="http://schemas.openxmlformats.org/officeDocument/2006/relationships/slide"/><Relationship Id="rId34" Target="slides/slide22.xml" Type="http://schemas.openxmlformats.org/officeDocument/2006/relationships/slide"/><Relationship Id="rId35" Target="slides/slide2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33585" y="1087476"/>
            <a:ext cx="7283185"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CITA VETERINARIA</a:t>
            </a:r>
          </a:p>
        </p:txBody>
      </p:sp>
      <p:sp>
        <p:nvSpPr>
          <p:cNvPr name="TextBox 5" id="5"/>
          <p:cNvSpPr txBox="true"/>
          <p:nvPr/>
        </p:nvSpPr>
        <p:spPr>
          <a:xfrm rot="0">
            <a:off x="1633585" y="2642036"/>
            <a:ext cx="6391519" cy="4797171"/>
          </a:xfrm>
          <a:prstGeom prst="rect">
            <a:avLst/>
          </a:prstGeom>
        </p:spPr>
        <p:txBody>
          <a:bodyPr anchor="t" rtlCol="false" tIns="0" lIns="0" bIns="0" rIns="0">
            <a:spAutoFit/>
          </a:bodyPr>
          <a:lstStyle/>
          <a:p>
            <a:pPr algn="ctr">
              <a:lnSpc>
                <a:spcPts val="3762"/>
              </a:lnSpc>
            </a:pPr>
          </a:p>
          <a:p>
            <a:pPr algn="ctr">
              <a:lnSpc>
                <a:spcPts val="3762"/>
              </a:lnSpc>
            </a:pPr>
            <a:r>
              <a:rPr lang="en-US" sz="3800" spc="68">
                <a:solidFill>
                  <a:srgbClr val="000000"/>
                </a:solidFill>
                <a:latin typeface="Chewy"/>
              </a:rPr>
              <a:t>DOCENTE:</a:t>
            </a:r>
          </a:p>
          <a:p>
            <a:pPr algn="ctr">
              <a:lnSpc>
                <a:spcPts val="3762"/>
              </a:lnSpc>
            </a:pPr>
            <a:r>
              <a:rPr lang="en-US" sz="3800" spc="68">
                <a:solidFill>
                  <a:srgbClr val="000000"/>
                </a:solidFill>
                <a:latin typeface="Chewy"/>
              </a:rPr>
              <a:t>Jorge Luis Mayta Guillermo</a:t>
            </a:r>
          </a:p>
          <a:p>
            <a:pPr algn="ctr">
              <a:lnSpc>
                <a:spcPts val="3762"/>
              </a:lnSpc>
            </a:pPr>
            <a:r>
              <a:rPr lang="en-US" sz="3800" spc="68">
                <a:solidFill>
                  <a:srgbClr val="000000"/>
                </a:solidFill>
                <a:latin typeface="Chewy"/>
              </a:rPr>
              <a:t>CICLO:</a:t>
            </a:r>
          </a:p>
          <a:p>
            <a:pPr algn="ctr">
              <a:lnSpc>
                <a:spcPts val="3762"/>
              </a:lnSpc>
            </a:pPr>
            <a:r>
              <a:rPr lang="en-US" sz="3800" spc="68">
                <a:solidFill>
                  <a:srgbClr val="000000"/>
                </a:solidFill>
                <a:latin typeface="Chewy"/>
              </a:rPr>
              <a:t>5°</a:t>
            </a:r>
          </a:p>
          <a:p>
            <a:pPr algn="ctr">
              <a:lnSpc>
                <a:spcPts val="3762"/>
              </a:lnSpc>
            </a:pPr>
            <a:r>
              <a:rPr lang="en-US" sz="3800" spc="68">
                <a:solidFill>
                  <a:srgbClr val="000000"/>
                </a:solidFill>
                <a:latin typeface="Chewy"/>
              </a:rPr>
              <a:t>Sesión:</a:t>
            </a:r>
          </a:p>
          <a:p>
            <a:pPr algn="ctr">
              <a:lnSpc>
                <a:spcPts val="3762"/>
              </a:lnSpc>
            </a:pPr>
            <a:r>
              <a:rPr lang="en-US" sz="3800" spc="68">
                <a:solidFill>
                  <a:srgbClr val="000000"/>
                </a:solidFill>
                <a:latin typeface="Chewy"/>
              </a:rPr>
              <a:t>T5FB</a:t>
            </a:r>
          </a:p>
          <a:p>
            <a:pPr algn="ctr">
              <a:lnSpc>
                <a:spcPts val="3762"/>
              </a:lnSpc>
            </a:pPr>
            <a:r>
              <a:rPr lang="en-US" sz="3800" spc="68">
                <a:solidFill>
                  <a:srgbClr val="000000"/>
                </a:solidFill>
                <a:latin typeface="Chewy"/>
              </a:rPr>
              <a:t>SEMESTRE:</a:t>
            </a:r>
          </a:p>
          <a:p>
            <a:pPr algn="ctr">
              <a:lnSpc>
                <a:spcPts val="3762"/>
              </a:lnSpc>
            </a:pPr>
            <a:r>
              <a:rPr lang="en-US" sz="3800" spc="68">
                <a:solidFill>
                  <a:srgbClr val="000000"/>
                </a:solidFill>
                <a:latin typeface="Chewy"/>
              </a:rPr>
              <a:t>2023-I</a:t>
            </a:r>
          </a:p>
          <a:p>
            <a:pPr>
              <a:lnSpc>
                <a:spcPts val="3762"/>
              </a:lnSpc>
            </a:pPr>
          </a:p>
        </p:txBody>
      </p:sp>
      <p:sp>
        <p:nvSpPr>
          <p:cNvPr name="TextBox 6" id="6"/>
          <p:cNvSpPr txBox="true"/>
          <p:nvPr/>
        </p:nvSpPr>
        <p:spPr>
          <a:xfrm rot="0">
            <a:off x="1962888" y="8843821"/>
            <a:ext cx="4942039" cy="1309830"/>
          </a:xfrm>
          <a:prstGeom prst="rect">
            <a:avLst/>
          </a:prstGeom>
        </p:spPr>
        <p:txBody>
          <a:bodyPr anchor="t" rtlCol="false" tIns="0" lIns="0" bIns="0" rIns="0">
            <a:spAutoFit/>
          </a:bodyPr>
          <a:lstStyle/>
          <a:p>
            <a:pPr algn="ctr">
              <a:lnSpc>
                <a:spcPts val="5068"/>
              </a:lnSpc>
            </a:pPr>
            <a:r>
              <a:rPr lang="en-US" sz="5068">
                <a:solidFill>
                  <a:srgbClr val="28FF0D"/>
                </a:solidFill>
                <a:latin typeface="Horta Bold"/>
              </a:rPr>
              <a:t>CUIDAMOS A TUS MASCOTAS</a:t>
            </a:r>
          </a:p>
        </p:txBody>
      </p:sp>
      <p:sp>
        <p:nvSpPr>
          <p:cNvPr name="Freeform 7" id="7"/>
          <p:cNvSpPr/>
          <p:nvPr/>
        </p:nvSpPr>
        <p:spPr>
          <a:xfrm flipH="false" flipV="false" rot="-4107697">
            <a:off x="10429448" y="2558184"/>
            <a:ext cx="6845199" cy="6836228"/>
          </a:xfrm>
          <a:custGeom>
            <a:avLst/>
            <a:gdLst/>
            <a:ahLst/>
            <a:cxnLst/>
            <a:rect r="r" b="b" t="t" l="l"/>
            <a:pathLst>
              <a:path h="6836228" w="6845199">
                <a:moveTo>
                  <a:pt x="0" y="0"/>
                </a:moveTo>
                <a:lnTo>
                  <a:pt x="6845199" y="0"/>
                </a:lnTo>
                <a:lnTo>
                  <a:pt x="6845199" y="6836227"/>
                </a:lnTo>
                <a:lnTo>
                  <a:pt x="0" y="6836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255755" y="1722340"/>
            <a:ext cx="7278555" cy="6259557"/>
          </a:xfrm>
          <a:custGeom>
            <a:avLst/>
            <a:gdLst/>
            <a:ahLst/>
            <a:cxnLst/>
            <a:rect r="r" b="b" t="t" l="l"/>
            <a:pathLst>
              <a:path h="6259557" w="7278555">
                <a:moveTo>
                  <a:pt x="0" y="0"/>
                </a:moveTo>
                <a:lnTo>
                  <a:pt x="7278555" y="0"/>
                </a:lnTo>
                <a:lnTo>
                  <a:pt x="7278555" y="6259557"/>
                </a:lnTo>
                <a:lnTo>
                  <a:pt x="0" y="6259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55213" y="2062090"/>
            <a:ext cx="7777574" cy="7192985"/>
          </a:xfrm>
          <a:custGeom>
            <a:avLst/>
            <a:gdLst/>
            <a:ahLst/>
            <a:cxnLst/>
            <a:rect r="r" b="b" t="t" l="l"/>
            <a:pathLst>
              <a:path h="7192985" w="7777574">
                <a:moveTo>
                  <a:pt x="0" y="0"/>
                </a:moveTo>
                <a:lnTo>
                  <a:pt x="7777574" y="0"/>
                </a:lnTo>
                <a:lnTo>
                  <a:pt x="7777574" y="7192985"/>
                </a:lnTo>
                <a:lnTo>
                  <a:pt x="0" y="7192985"/>
                </a:lnTo>
                <a:lnTo>
                  <a:pt x="0" y="0"/>
                </a:lnTo>
                <a:close/>
              </a:path>
            </a:pathLst>
          </a:custGeom>
          <a:blipFill>
            <a:blip r:embed="rId6"/>
            <a:stretch>
              <a:fillRect l="0" t="0" r="0" b="0"/>
            </a:stretch>
          </a:blipFill>
        </p:spPr>
      </p:sp>
      <p:sp>
        <p:nvSpPr>
          <p:cNvPr name="TextBox 5" id="5"/>
          <p:cNvSpPr txBox="true"/>
          <p:nvPr/>
        </p:nvSpPr>
        <p:spPr>
          <a:xfrm rot="0">
            <a:off x="4444172" y="608037"/>
            <a:ext cx="10530409"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PRODUCTOS Y ENTREGABLES</a:t>
            </a:r>
          </a:p>
        </p:txBody>
      </p:sp>
      <p:sp>
        <p:nvSpPr>
          <p:cNvPr name="TextBox 6" id="6"/>
          <p:cNvSpPr txBox="true"/>
          <p:nvPr/>
        </p:nvSpPr>
        <p:spPr>
          <a:xfrm rot="0">
            <a:off x="1028700" y="1950497"/>
            <a:ext cx="6120870" cy="464820"/>
          </a:xfrm>
          <a:prstGeom prst="rect">
            <a:avLst/>
          </a:prstGeom>
        </p:spPr>
        <p:txBody>
          <a:bodyPr anchor="t" rtlCol="false" tIns="0" lIns="0" bIns="0" rIns="0">
            <a:spAutoFit/>
          </a:bodyPr>
          <a:lstStyle/>
          <a:p>
            <a:pPr>
              <a:lnSpc>
                <a:spcPts val="3464"/>
              </a:lnSpc>
            </a:pPr>
            <a:r>
              <a:rPr lang="en-US" sz="3499">
                <a:solidFill>
                  <a:srgbClr val="FFFFFF"/>
                </a:solidFill>
                <a:latin typeface="Chewy Medium"/>
              </a:rPr>
              <a:t>wireframe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82651" y="1662875"/>
            <a:ext cx="3632340" cy="8083419"/>
          </a:xfrm>
          <a:custGeom>
            <a:avLst/>
            <a:gdLst/>
            <a:ahLst/>
            <a:cxnLst/>
            <a:rect r="r" b="b" t="t" l="l"/>
            <a:pathLst>
              <a:path h="8083419" w="3632340">
                <a:moveTo>
                  <a:pt x="0" y="0"/>
                </a:moveTo>
                <a:lnTo>
                  <a:pt x="3632340" y="0"/>
                </a:lnTo>
                <a:lnTo>
                  <a:pt x="3632340" y="8083419"/>
                </a:lnTo>
                <a:lnTo>
                  <a:pt x="0" y="8083419"/>
                </a:lnTo>
                <a:lnTo>
                  <a:pt x="0" y="0"/>
                </a:lnTo>
                <a:close/>
              </a:path>
            </a:pathLst>
          </a:custGeom>
          <a:blipFill>
            <a:blip r:embed="rId6"/>
            <a:stretch>
              <a:fillRect l="0" t="0" r="0" b="0"/>
            </a:stretch>
          </a:blipFill>
        </p:spPr>
      </p:sp>
      <p:sp>
        <p:nvSpPr>
          <p:cNvPr name="TextBox 5" id="5"/>
          <p:cNvSpPr txBox="true"/>
          <p:nvPr/>
        </p:nvSpPr>
        <p:spPr>
          <a:xfrm rot="0">
            <a:off x="4444172" y="608037"/>
            <a:ext cx="10530409"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PRODUCTOS Y ENTREGABLES</a:t>
            </a:r>
          </a:p>
        </p:txBody>
      </p:sp>
      <p:sp>
        <p:nvSpPr>
          <p:cNvPr name="TextBox 6" id="6"/>
          <p:cNvSpPr txBox="true"/>
          <p:nvPr/>
        </p:nvSpPr>
        <p:spPr>
          <a:xfrm rot="0">
            <a:off x="1028700" y="1763997"/>
            <a:ext cx="6120870" cy="828294"/>
          </a:xfrm>
          <a:prstGeom prst="rect">
            <a:avLst/>
          </a:prstGeom>
        </p:spPr>
        <p:txBody>
          <a:bodyPr anchor="t" rtlCol="false" tIns="0" lIns="0" bIns="0" rIns="0">
            <a:spAutoFit/>
          </a:bodyPr>
          <a:lstStyle/>
          <a:p>
            <a:pPr>
              <a:lnSpc>
                <a:spcPts val="3168"/>
              </a:lnSpc>
            </a:pPr>
            <a:r>
              <a:rPr lang="en-US" sz="3200">
                <a:solidFill>
                  <a:srgbClr val="FFFFFF"/>
                </a:solidFill>
                <a:latin typeface="Chewy"/>
              </a:rPr>
              <a:t>Dashboard</a:t>
            </a:r>
          </a:p>
          <a:p>
            <a:pPr>
              <a:lnSpc>
                <a:spcPts val="316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45378" y="1642072"/>
            <a:ext cx="3888046" cy="8104222"/>
          </a:xfrm>
          <a:custGeom>
            <a:avLst/>
            <a:gdLst/>
            <a:ahLst/>
            <a:cxnLst/>
            <a:rect r="r" b="b" t="t" l="l"/>
            <a:pathLst>
              <a:path h="8104222" w="3888046">
                <a:moveTo>
                  <a:pt x="0" y="0"/>
                </a:moveTo>
                <a:lnTo>
                  <a:pt x="3888045" y="0"/>
                </a:lnTo>
                <a:lnTo>
                  <a:pt x="3888045" y="8104222"/>
                </a:lnTo>
                <a:lnTo>
                  <a:pt x="0" y="8104222"/>
                </a:lnTo>
                <a:lnTo>
                  <a:pt x="0" y="0"/>
                </a:lnTo>
                <a:close/>
              </a:path>
            </a:pathLst>
          </a:custGeom>
          <a:blipFill>
            <a:blip r:embed="rId6"/>
            <a:stretch>
              <a:fillRect l="0" t="0" r="0" b="0"/>
            </a:stretch>
          </a:blipFill>
        </p:spPr>
      </p:sp>
      <p:sp>
        <p:nvSpPr>
          <p:cNvPr name="TextBox 5" id="5"/>
          <p:cNvSpPr txBox="true"/>
          <p:nvPr/>
        </p:nvSpPr>
        <p:spPr>
          <a:xfrm rot="0">
            <a:off x="4444172" y="608037"/>
            <a:ext cx="10530409"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PRODUCTOS Y ENTREGABLES</a:t>
            </a:r>
          </a:p>
        </p:txBody>
      </p:sp>
      <p:sp>
        <p:nvSpPr>
          <p:cNvPr name="TextBox 6" id="6"/>
          <p:cNvSpPr txBox="true"/>
          <p:nvPr/>
        </p:nvSpPr>
        <p:spPr>
          <a:xfrm rot="0">
            <a:off x="1028700" y="1964022"/>
            <a:ext cx="6120870" cy="428244"/>
          </a:xfrm>
          <a:prstGeom prst="rect">
            <a:avLst/>
          </a:prstGeom>
        </p:spPr>
        <p:txBody>
          <a:bodyPr anchor="t" rtlCol="false" tIns="0" lIns="0" bIns="0" rIns="0">
            <a:spAutoFit/>
          </a:bodyPr>
          <a:lstStyle/>
          <a:p>
            <a:pPr>
              <a:lnSpc>
                <a:spcPts val="3168"/>
              </a:lnSpc>
            </a:pPr>
            <a:r>
              <a:rPr lang="en-US" sz="3200">
                <a:solidFill>
                  <a:srgbClr val="FFFFFF"/>
                </a:solidFill>
                <a:latin typeface="Chewy"/>
              </a:rPr>
              <a:t>Login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06317" y="1642072"/>
            <a:ext cx="4001141" cy="8104222"/>
          </a:xfrm>
          <a:custGeom>
            <a:avLst/>
            <a:gdLst/>
            <a:ahLst/>
            <a:cxnLst/>
            <a:rect r="r" b="b" t="t" l="l"/>
            <a:pathLst>
              <a:path h="8104222" w="4001141">
                <a:moveTo>
                  <a:pt x="0" y="0"/>
                </a:moveTo>
                <a:lnTo>
                  <a:pt x="4001141" y="0"/>
                </a:lnTo>
                <a:lnTo>
                  <a:pt x="4001141" y="8104222"/>
                </a:lnTo>
                <a:lnTo>
                  <a:pt x="0" y="8104222"/>
                </a:lnTo>
                <a:lnTo>
                  <a:pt x="0" y="0"/>
                </a:lnTo>
                <a:close/>
              </a:path>
            </a:pathLst>
          </a:custGeom>
          <a:blipFill>
            <a:blip r:embed="rId6"/>
            <a:stretch>
              <a:fillRect l="0" t="0" r="0" b="0"/>
            </a:stretch>
          </a:blipFill>
        </p:spPr>
      </p:sp>
      <p:sp>
        <p:nvSpPr>
          <p:cNvPr name="TextBox 5" id="5"/>
          <p:cNvSpPr txBox="true"/>
          <p:nvPr/>
        </p:nvSpPr>
        <p:spPr>
          <a:xfrm rot="0">
            <a:off x="4444172" y="608037"/>
            <a:ext cx="10530409"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PRODUCTOS Y ENTREGABLES</a:t>
            </a:r>
          </a:p>
        </p:txBody>
      </p:sp>
      <p:sp>
        <p:nvSpPr>
          <p:cNvPr name="TextBox 6" id="6"/>
          <p:cNvSpPr txBox="true"/>
          <p:nvPr/>
        </p:nvSpPr>
        <p:spPr>
          <a:xfrm rot="0">
            <a:off x="1028700" y="1964022"/>
            <a:ext cx="6120870" cy="428244"/>
          </a:xfrm>
          <a:prstGeom prst="rect">
            <a:avLst/>
          </a:prstGeom>
        </p:spPr>
        <p:txBody>
          <a:bodyPr anchor="t" rtlCol="false" tIns="0" lIns="0" bIns="0" rIns="0">
            <a:spAutoFit/>
          </a:bodyPr>
          <a:lstStyle/>
          <a:p>
            <a:pPr>
              <a:lnSpc>
                <a:spcPts val="3168"/>
              </a:lnSpc>
            </a:pPr>
            <a:r>
              <a:rPr lang="en-US" sz="3200">
                <a:solidFill>
                  <a:srgbClr val="FFFFFF"/>
                </a:solidFill>
                <a:latin typeface="Chewy"/>
              </a:rPr>
              <a:t>Registro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45378" y="1602900"/>
            <a:ext cx="3975193" cy="8285871"/>
          </a:xfrm>
          <a:custGeom>
            <a:avLst/>
            <a:gdLst/>
            <a:ahLst/>
            <a:cxnLst/>
            <a:rect r="r" b="b" t="t" l="l"/>
            <a:pathLst>
              <a:path h="8285871" w="3975193">
                <a:moveTo>
                  <a:pt x="0" y="0"/>
                </a:moveTo>
                <a:lnTo>
                  <a:pt x="3975192" y="0"/>
                </a:lnTo>
                <a:lnTo>
                  <a:pt x="3975192" y="8285871"/>
                </a:lnTo>
                <a:lnTo>
                  <a:pt x="0" y="8285871"/>
                </a:lnTo>
                <a:lnTo>
                  <a:pt x="0" y="0"/>
                </a:lnTo>
                <a:close/>
              </a:path>
            </a:pathLst>
          </a:custGeom>
          <a:blipFill>
            <a:blip r:embed="rId6"/>
            <a:stretch>
              <a:fillRect l="0" t="0" r="0" b="0"/>
            </a:stretch>
          </a:blipFill>
        </p:spPr>
      </p:sp>
      <p:sp>
        <p:nvSpPr>
          <p:cNvPr name="TextBox 5" id="5"/>
          <p:cNvSpPr txBox="true"/>
          <p:nvPr/>
        </p:nvSpPr>
        <p:spPr>
          <a:xfrm rot="0">
            <a:off x="4444172" y="608037"/>
            <a:ext cx="10530409"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PRODUCTOS Y ENTREGABLES</a:t>
            </a:r>
          </a:p>
        </p:txBody>
      </p:sp>
      <p:sp>
        <p:nvSpPr>
          <p:cNvPr name="TextBox 6" id="6"/>
          <p:cNvSpPr txBox="true"/>
          <p:nvPr/>
        </p:nvSpPr>
        <p:spPr>
          <a:xfrm rot="0">
            <a:off x="1028700" y="1763997"/>
            <a:ext cx="6120870" cy="828294"/>
          </a:xfrm>
          <a:prstGeom prst="rect">
            <a:avLst/>
          </a:prstGeom>
        </p:spPr>
        <p:txBody>
          <a:bodyPr anchor="t" rtlCol="false" tIns="0" lIns="0" bIns="0" rIns="0">
            <a:spAutoFit/>
          </a:bodyPr>
          <a:lstStyle/>
          <a:p>
            <a:pPr>
              <a:lnSpc>
                <a:spcPts val="3168"/>
              </a:lnSpc>
            </a:pPr>
            <a:r>
              <a:rPr lang="en-US" sz="3200">
                <a:solidFill>
                  <a:srgbClr val="FFFFFF"/>
                </a:solidFill>
                <a:latin typeface="Chewy"/>
              </a:rPr>
              <a:t>Clave</a:t>
            </a:r>
          </a:p>
          <a:p>
            <a:pPr>
              <a:lnSpc>
                <a:spcPts val="316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62714" y="1642072"/>
            <a:ext cx="3722641" cy="7860225"/>
          </a:xfrm>
          <a:custGeom>
            <a:avLst/>
            <a:gdLst/>
            <a:ahLst/>
            <a:cxnLst/>
            <a:rect r="r" b="b" t="t" l="l"/>
            <a:pathLst>
              <a:path h="7860225" w="3722641">
                <a:moveTo>
                  <a:pt x="0" y="0"/>
                </a:moveTo>
                <a:lnTo>
                  <a:pt x="3722641" y="0"/>
                </a:lnTo>
                <a:lnTo>
                  <a:pt x="3722641" y="7860225"/>
                </a:lnTo>
                <a:lnTo>
                  <a:pt x="0" y="7860225"/>
                </a:lnTo>
                <a:lnTo>
                  <a:pt x="0" y="0"/>
                </a:lnTo>
                <a:close/>
              </a:path>
            </a:pathLst>
          </a:custGeom>
          <a:blipFill>
            <a:blip r:embed="rId6"/>
            <a:stretch>
              <a:fillRect l="0" t="0" r="0" b="0"/>
            </a:stretch>
          </a:blipFill>
        </p:spPr>
      </p:sp>
      <p:sp>
        <p:nvSpPr>
          <p:cNvPr name="TextBox 5" id="5"/>
          <p:cNvSpPr txBox="true"/>
          <p:nvPr/>
        </p:nvSpPr>
        <p:spPr>
          <a:xfrm rot="0">
            <a:off x="4444172" y="608037"/>
            <a:ext cx="10530409"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PRODUCTOS Y ENTREGABLES</a:t>
            </a:r>
          </a:p>
        </p:txBody>
      </p:sp>
      <p:sp>
        <p:nvSpPr>
          <p:cNvPr name="TextBox 6" id="6"/>
          <p:cNvSpPr txBox="true"/>
          <p:nvPr/>
        </p:nvSpPr>
        <p:spPr>
          <a:xfrm rot="0">
            <a:off x="1028700" y="1763997"/>
            <a:ext cx="6120870" cy="828294"/>
          </a:xfrm>
          <a:prstGeom prst="rect">
            <a:avLst/>
          </a:prstGeom>
        </p:spPr>
        <p:txBody>
          <a:bodyPr anchor="t" rtlCol="false" tIns="0" lIns="0" bIns="0" rIns="0">
            <a:spAutoFit/>
          </a:bodyPr>
          <a:lstStyle/>
          <a:p>
            <a:pPr>
              <a:lnSpc>
                <a:spcPts val="3168"/>
              </a:lnSpc>
            </a:pPr>
            <a:r>
              <a:rPr lang="en-US" sz="3200">
                <a:solidFill>
                  <a:srgbClr val="FFFFFF"/>
                </a:solidFill>
                <a:latin typeface="Chewy"/>
              </a:rPr>
              <a:t>Cita-Crud</a:t>
            </a:r>
          </a:p>
          <a:p>
            <a:pPr>
              <a:lnSpc>
                <a:spcPts val="316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681945" y="-49161"/>
            <a:ext cx="4924111"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Conclusiones</a:t>
            </a:r>
          </a:p>
        </p:txBody>
      </p:sp>
      <p:sp>
        <p:nvSpPr>
          <p:cNvPr name="TextBox 5" id="5"/>
          <p:cNvSpPr txBox="true"/>
          <p:nvPr/>
        </p:nvSpPr>
        <p:spPr>
          <a:xfrm rot="0">
            <a:off x="5359611" y="3191291"/>
            <a:ext cx="10457449" cy="4300220"/>
          </a:xfrm>
          <a:prstGeom prst="rect">
            <a:avLst/>
          </a:prstGeom>
        </p:spPr>
        <p:txBody>
          <a:bodyPr anchor="t" rtlCol="false" tIns="0" lIns="0" bIns="0" rIns="0">
            <a:spAutoFit/>
          </a:bodyPr>
          <a:lstStyle/>
          <a:p>
            <a:pPr algn="just">
              <a:lnSpc>
                <a:spcPts val="4240"/>
              </a:lnSpc>
            </a:pPr>
            <a:r>
              <a:rPr lang="en-US" sz="4000">
                <a:solidFill>
                  <a:srgbClr val="E3E8EF"/>
                </a:solidFill>
                <a:latin typeface="Sigher"/>
              </a:rPr>
              <a:t>En conclusión, el proyecto "Cita Veterinaria" ha logrado desarrollar una aplicación móvil funcional que brinda a los usuarios la capacidad de gestionar citas veterinarias de manera eficiente. La implementación de formularios, el sistema de gestión de registros, el filtro de registros y la encuesta de experiencia del usuario son características destacables que mejoran la usabilidad y la satisfacción del usuario.</a:t>
            </a:r>
          </a:p>
        </p:txBody>
      </p:sp>
      <p:sp>
        <p:nvSpPr>
          <p:cNvPr name="Freeform 6" id="6"/>
          <p:cNvSpPr/>
          <p:nvPr/>
        </p:nvSpPr>
        <p:spPr>
          <a:xfrm flipH="false" flipV="false" rot="0">
            <a:off x="812414" y="2951190"/>
            <a:ext cx="3563500" cy="4384619"/>
          </a:xfrm>
          <a:custGeom>
            <a:avLst/>
            <a:gdLst/>
            <a:ahLst/>
            <a:cxnLst/>
            <a:rect r="r" b="b" t="t" l="l"/>
            <a:pathLst>
              <a:path h="4384619" w="3563500">
                <a:moveTo>
                  <a:pt x="0" y="0"/>
                </a:moveTo>
                <a:lnTo>
                  <a:pt x="3563499" y="0"/>
                </a:lnTo>
                <a:lnTo>
                  <a:pt x="3563499" y="4384620"/>
                </a:lnTo>
                <a:lnTo>
                  <a:pt x="0" y="43846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265882" y="578359"/>
            <a:ext cx="11756236" cy="1034033"/>
          </a:xfrm>
          <a:prstGeom prst="rect">
            <a:avLst/>
          </a:prstGeom>
        </p:spPr>
        <p:txBody>
          <a:bodyPr anchor="t" rtlCol="false" tIns="0" lIns="0" bIns="0" rIns="0">
            <a:spAutoFit/>
          </a:bodyPr>
          <a:lstStyle/>
          <a:p>
            <a:pPr algn="ctr">
              <a:lnSpc>
                <a:spcPts val="7622"/>
              </a:lnSpc>
            </a:pPr>
            <a:r>
              <a:rPr lang="en-US" sz="7699">
                <a:solidFill>
                  <a:srgbClr val="FFFFFF"/>
                </a:solidFill>
                <a:latin typeface="Chewy"/>
              </a:rPr>
              <a:t>RECOMENDACIONES</a:t>
            </a:r>
          </a:p>
        </p:txBody>
      </p:sp>
      <p:sp>
        <p:nvSpPr>
          <p:cNvPr name="TextBox 5" id="5"/>
          <p:cNvSpPr txBox="true"/>
          <p:nvPr/>
        </p:nvSpPr>
        <p:spPr>
          <a:xfrm rot="0">
            <a:off x="864026" y="2173716"/>
            <a:ext cx="16881049" cy="6485159"/>
          </a:xfrm>
          <a:prstGeom prst="rect">
            <a:avLst/>
          </a:prstGeom>
        </p:spPr>
        <p:txBody>
          <a:bodyPr anchor="t" rtlCol="false" tIns="0" lIns="0" bIns="0" rIns="0">
            <a:spAutoFit/>
          </a:bodyPr>
          <a:lstStyle/>
          <a:p>
            <a:pPr algn="just">
              <a:lnSpc>
                <a:spcPts val="4950"/>
              </a:lnSpc>
            </a:pPr>
            <a:r>
              <a:rPr lang="en-US" sz="3929">
                <a:solidFill>
                  <a:srgbClr val="E3E8EF"/>
                </a:solidFill>
                <a:latin typeface="Sigher"/>
              </a:rPr>
              <a:t>Arquitectura escalable: Diseñar e implementar una arquitectura modular y escalable que permite agregar nuevas funcionalidades o realizar cambios sin afectar negativamente el rendimiento y la estabilidad del sistema.</a:t>
            </a:r>
          </a:p>
          <a:p>
            <a:pPr algn="just">
              <a:lnSpc>
                <a:spcPts val="5367"/>
              </a:lnSpc>
            </a:pPr>
            <a:r>
              <a:rPr lang="en-US" sz="4259">
                <a:solidFill>
                  <a:srgbClr val="E3E8EF"/>
                </a:solidFill>
                <a:latin typeface="Sigher"/>
              </a:rPr>
              <a:t>Optimización del rendimiento: Realizar pruebas exhaustivas de rendimiento y optimizar el código y las consultas de la base de datos para garantizar una respuesta rápida y eficiente de la aplicación, incluso cuando se trabaje con grandes volúmenes de datos.</a:t>
            </a:r>
          </a:p>
          <a:p>
            <a:pPr algn="just">
              <a:lnSpc>
                <a:spcPts val="4950"/>
              </a:lnSpc>
            </a:pPr>
            <a:r>
              <a:rPr lang="en-US" sz="3929">
                <a:solidFill>
                  <a:srgbClr val="E3E8EF"/>
                </a:solidFill>
                <a:latin typeface="Sigher"/>
              </a:rPr>
              <a:t>Mantenimiento y actualizaciones: Establecer un plan de mantenimiento regular para corregir errores, actualizar tecnologías y realizar mejoras continuas en el proyecto. </a:t>
            </a:r>
          </a:p>
          <a:p>
            <a:pPr algn="ctr">
              <a:lnSpc>
                <a:spcPts val="495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783311" y="578358"/>
            <a:ext cx="3976616" cy="1034035"/>
          </a:xfrm>
          <a:prstGeom prst="rect">
            <a:avLst/>
          </a:prstGeom>
        </p:spPr>
        <p:txBody>
          <a:bodyPr anchor="t" rtlCol="false" tIns="0" lIns="0" bIns="0" rIns="0">
            <a:spAutoFit/>
          </a:bodyPr>
          <a:lstStyle/>
          <a:p>
            <a:pPr algn="ctr">
              <a:lnSpc>
                <a:spcPts val="7623"/>
              </a:lnSpc>
            </a:pPr>
            <a:r>
              <a:rPr lang="en-US" sz="7700">
                <a:solidFill>
                  <a:srgbClr val="FFFFFF"/>
                </a:solidFill>
                <a:latin typeface="Chewy"/>
              </a:rPr>
              <a:t>GLOSARIO</a:t>
            </a:r>
          </a:p>
        </p:txBody>
      </p:sp>
      <p:sp>
        <p:nvSpPr>
          <p:cNvPr name="TextBox 5" id="5"/>
          <p:cNvSpPr txBox="true"/>
          <p:nvPr/>
        </p:nvSpPr>
        <p:spPr>
          <a:xfrm rot="0">
            <a:off x="1867380" y="1773863"/>
            <a:ext cx="14183475" cy="7294392"/>
          </a:xfrm>
          <a:prstGeom prst="rect">
            <a:avLst/>
          </a:prstGeom>
        </p:spPr>
        <p:txBody>
          <a:bodyPr anchor="t" rtlCol="false" tIns="0" lIns="0" bIns="0" rIns="0">
            <a:spAutoFit/>
          </a:bodyPr>
          <a:lstStyle/>
          <a:p>
            <a:pPr algn="just">
              <a:lnSpc>
                <a:spcPts val="4718"/>
              </a:lnSpc>
            </a:pPr>
            <a:r>
              <a:rPr lang="en-US" sz="3745">
                <a:solidFill>
                  <a:srgbClr val="E3E8EF"/>
                </a:solidFill>
                <a:latin typeface="Sigher"/>
              </a:rPr>
              <a:t>Android Studio: Un entorno de desarrollo integrado (IDE) utilizado para el desarrollo de aplicaciones Android. Proporciona herramientas y recursos para escribir, depurar y probar aplicaciones móviles en el sistema operativo Android.</a:t>
            </a:r>
          </a:p>
          <a:p>
            <a:pPr algn="just">
              <a:lnSpc>
                <a:spcPts val="4718"/>
              </a:lnSpc>
            </a:pPr>
          </a:p>
          <a:p>
            <a:pPr algn="just">
              <a:lnSpc>
                <a:spcPts val="4855"/>
              </a:lnSpc>
            </a:pPr>
            <a:r>
              <a:rPr lang="en-US" sz="3853">
                <a:solidFill>
                  <a:srgbClr val="E3E8EF"/>
                </a:solidFill>
                <a:latin typeface="Sigher"/>
              </a:rPr>
              <a:t>API: Siglas en inglés de "Application Programming Interface" (Interfaz de Programación de Aplicaciones). Es un conjunto de reglas y protocolos que permiten que diferentes componentes de software se comuniquen entre sí.</a:t>
            </a:r>
          </a:p>
          <a:p>
            <a:pPr algn="just">
              <a:lnSpc>
                <a:spcPts val="4855"/>
              </a:lnSpc>
            </a:pPr>
            <a:r>
              <a:rPr lang="en-US" sz="3853">
                <a:solidFill>
                  <a:srgbClr val="E3E8EF"/>
                </a:solidFill>
                <a:latin typeface="Sigher"/>
              </a:rPr>
              <a:t> </a:t>
            </a:r>
          </a:p>
          <a:p>
            <a:pPr algn="just">
              <a:lnSpc>
                <a:spcPts val="4855"/>
              </a:lnSpc>
            </a:pPr>
            <a:r>
              <a:rPr lang="en-US" sz="3853">
                <a:solidFill>
                  <a:srgbClr val="E3E8EF"/>
                </a:solidFill>
                <a:latin typeface="Sigher"/>
              </a:rPr>
              <a:t>CRUD: Siglas en inglés de "Create, Read, Update, Delete" (Crear, Leer, Actualizar, Eliminar). Es un conjunto de operaciones básicas utilizadas para gestionar la persistencia de datos en una base de datos.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57868" y="822266"/>
            <a:ext cx="4368035" cy="4673968"/>
          </a:xfrm>
          <a:custGeom>
            <a:avLst/>
            <a:gdLst/>
            <a:ahLst/>
            <a:cxnLst/>
            <a:rect r="r" b="b" t="t" l="l"/>
            <a:pathLst>
              <a:path h="4673968" w="4368035">
                <a:moveTo>
                  <a:pt x="0" y="0"/>
                </a:moveTo>
                <a:lnTo>
                  <a:pt x="4368035" y="0"/>
                </a:lnTo>
                <a:lnTo>
                  <a:pt x="4368035" y="4673968"/>
                </a:lnTo>
                <a:lnTo>
                  <a:pt x="0" y="467396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61491" y="2189952"/>
            <a:ext cx="4534903" cy="6330449"/>
          </a:xfrm>
          <a:custGeom>
            <a:avLst/>
            <a:gdLst/>
            <a:ahLst/>
            <a:cxnLst/>
            <a:rect r="r" b="b" t="t" l="l"/>
            <a:pathLst>
              <a:path h="6330449" w="4534903">
                <a:moveTo>
                  <a:pt x="4534903" y="0"/>
                </a:moveTo>
                <a:lnTo>
                  <a:pt x="0" y="0"/>
                </a:lnTo>
                <a:lnTo>
                  <a:pt x="0" y="6330448"/>
                </a:lnTo>
                <a:lnTo>
                  <a:pt x="4534903" y="6330448"/>
                </a:lnTo>
                <a:lnTo>
                  <a:pt x="453490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531366" y="-334183"/>
            <a:ext cx="5599288" cy="1996058"/>
          </a:xfrm>
          <a:prstGeom prst="rect">
            <a:avLst/>
          </a:prstGeom>
        </p:spPr>
        <p:txBody>
          <a:bodyPr anchor="t" rtlCol="false" tIns="0" lIns="0" bIns="0" rIns="0">
            <a:spAutoFit/>
          </a:bodyPr>
          <a:lstStyle/>
          <a:p>
            <a:pPr algn="ctr">
              <a:lnSpc>
                <a:spcPts val="7622"/>
              </a:lnSpc>
            </a:pPr>
            <a:r>
              <a:rPr lang="en-US" sz="7699">
                <a:solidFill>
                  <a:srgbClr val="2A4E50"/>
                </a:solidFill>
                <a:latin typeface="Chewy"/>
              </a:rPr>
              <a:t> </a:t>
            </a:r>
            <a:r>
              <a:rPr lang="en-US" sz="7699">
                <a:solidFill>
                  <a:srgbClr val="FFFFFF"/>
                </a:solidFill>
                <a:latin typeface="Chewy"/>
              </a:rPr>
              <a:t>BIBLIOGRAFÍA</a:t>
            </a:r>
          </a:p>
        </p:txBody>
      </p:sp>
      <p:sp>
        <p:nvSpPr>
          <p:cNvPr name="TextBox 5" id="5"/>
          <p:cNvSpPr txBox="true"/>
          <p:nvPr/>
        </p:nvSpPr>
        <p:spPr>
          <a:xfrm rot="0">
            <a:off x="5849164" y="2759257"/>
            <a:ext cx="11822626" cy="4749436"/>
          </a:xfrm>
          <a:prstGeom prst="rect">
            <a:avLst/>
          </a:prstGeom>
        </p:spPr>
        <p:txBody>
          <a:bodyPr anchor="t" rtlCol="false" tIns="0" lIns="0" bIns="0" rIns="0">
            <a:spAutoFit/>
          </a:bodyPr>
          <a:lstStyle/>
          <a:p>
            <a:pPr>
              <a:lnSpc>
                <a:spcPts val="4697"/>
              </a:lnSpc>
            </a:pPr>
            <a:r>
              <a:rPr lang="en-US" sz="3728">
                <a:solidFill>
                  <a:srgbClr val="000000"/>
                </a:solidFill>
                <a:latin typeface="Sigher"/>
              </a:rPr>
              <a:t>https://developer.android.com/ https://developer.android.com/studio/releases?hl=es-419 https://developer.android.com/kotlin?hl=es-419 https://kotlinlang.org/docs/android-overview.html https://developer.android.com/jetpack/compose/navigation https://www.digitalocean.com/community/tutorials/json-server https://developer.themoviedb.org/reference/intro/getting-started https://glitch.com/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03706" y="578358"/>
            <a:ext cx="5480589" cy="1034035"/>
          </a:xfrm>
          <a:prstGeom prst="rect">
            <a:avLst/>
          </a:prstGeom>
        </p:spPr>
        <p:txBody>
          <a:bodyPr anchor="t" rtlCol="false" tIns="0" lIns="0" bIns="0" rIns="0">
            <a:spAutoFit/>
          </a:bodyPr>
          <a:lstStyle/>
          <a:p>
            <a:pPr>
              <a:lnSpc>
                <a:spcPts val="7623"/>
              </a:lnSpc>
            </a:pPr>
            <a:r>
              <a:rPr lang="en-US" sz="7700">
                <a:solidFill>
                  <a:srgbClr val="FFFFFF"/>
                </a:solidFill>
                <a:latin typeface="Chewy"/>
              </a:rPr>
              <a:t>INTEGRANTES</a:t>
            </a:r>
          </a:p>
        </p:txBody>
      </p:sp>
      <p:sp>
        <p:nvSpPr>
          <p:cNvPr name="TextBox 5" id="5"/>
          <p:cNvSpPr txBox="true"/>
          <p:nvPr/>
        </p:nvSpPr>
        <p:spPr>
          <a:xfrm rot="0">
            <a:off x="1204882" y="2689581"/>
            <a:ext cx="15878235" cy="5434381"/>
          </a:xfrm>
          <a:prstGeom prst="rect">
            <a:avLst/>
          </a:prstGeom>
        </p:spPr>
        <p:txBody>
          <a:bodyPr anchor="t" rtlCol="false" tIns="0" lIns="0" bIns="0" rIns="0">
            <a:spAutoFit/>
          </a:bodyPr>
          <a:lstStyle/>
          <a:p>
            <a:pPr algn="just">
              <a:lnSpc>
                <a:spcPts val="8601"/>
              </a:lnSpc>
            </a:pPr>
            <a:r>
              <a:rPr lang="en-US" sz="6826">
                <a:solidFill>
                  <a:srgbClr val="FFFFFF"/>
                </a:solidFill>
                <a:latin typeface="Sigher"/>
              </a:rPr>
              <a:t>Huaman Cataño, Manuel Antonio(Coordinador)</a:t>
            </a:r>
          </a:p>
          <a:p>
            <a:pPr algn="just">
              <a:lnSpc>
                <a:spcPts val="8601"/>
              </a:lnSpc>
            </a:pPr>
            <a:r>
              <a:rPr lang="en-US" sz="6826">
                <a:solidFill>
                  <a:srgbClr val="FFFFFF"/>
                </a:solidFill>
                <a:latin typeface="Sigher"/>
              </a:rPr>
              <a:t>Bolaños Rodriguez, Henrry</a:t>
            </a:r>
          </a:p>
          <a:p>
            <a:pPr algn="just">
              <a:lnSpc>
                <a:spcPts val="8601"/>
              </a:lnSpc>
            </a:pPr>
            <a:r>
              <a:rPr lang="en-US" sz="6826">
                <a:solidFill>
                  <a:srgbClr val="FFFFFF"/>
                </a:solidFill>
                <a:latin typeface="Sigher"/>
              </a:rPr>
              <a:t>Villar Gamión, Leonardo Alain</a:t>
            </a:r>
          </a:p>
          <a:p>
            <a:pPr algn="just">
              <a:lnSpc>
                <a:spcPts val="8601"/>
              </a:lnSpc>
            </a:pPr>
            <a:r>
              <a:rPr lang="en-US" sz="6826">
                <a:solidFill>
                  <a:srgbClr val="FFFFFF"/>
                </a:solidFill>
                <a:latin typeface="Sigher"/>
              </a:rPr>
              <a:t>Vasquez Chambergo, Pedro Robert</a:t>
            </a:r>
          </a:p>
          <a:p>
            <a:pPr algn="just">
              <a:lnSpc>
                <a:spcPts val="8601"/>
              </a:lnSpc>
            </a:pPr>
            <a:r>
              <a:rPr lang="en-US" sz="6826">
                <a:solidFill>
                  <a:srgbClr val="FFFFFF"/>
                </a:solidFill>
                <a:latin typeface="Sigher"/>
              </a:rPr>
              <a:t>Padilla Rodriguez, Fernando Ildefonso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61388" y="3864533"/>
            <a:ext cx="10565224" cy="5881761"/>
          </a:xfrm>
          <a:custGeom>
            <a:avLst/>
            <a:gdLst/>
            <a:ahLst/>
            <a:cxnLst/>
            <a:rect r="r" b="b" t="t" l="l"/>
            <a:pathLst>
              <a:path h="5881761" w="10565224">
                <a:moveTo>
                  <a:pt x="0" y="0"/>
                </a:moveTo>
                <a:lnTo>
                  <a:pt x="10565224" y="0"/>
                </a:lnTo>
                <a:lnTo>
                  <a:pt x="10565224" y="5881761"/>
                </a:lnTo>
                <a:lnTo>
                  <a:pt x="0" y="5881761"/>
                </a:lnTo>
                <a:lnTo>
                  <a:pt x="0" y="0"/>
                </a:lnTo>
                <a:close/>
              </a:path>
            </a:pathLst>
          </a:custGeom>
          <a:blipFill>
            <a:blip r:embed="rId6"/>
            <a:stretch>
              <a:fillRect l="0" t="-3983" r="0" b="-3983"/>
            </a:stretch>
          </a:blipFill>
        </p:spPr>
      </p:sp>
      <p:sp>
        <p:nvSpPr>
          <p:cNvPr name="TextBox 5" id="5"/>
          <p:cNvSpPr txBox="true"/>
          <p:nvPr/>
        </p:nvSpPr>
        <p:spPr>
          <a:xfrm rot="0">
            <a:off x="7578433" y="580703"/>
            <a:ext cx="3131134" cy="1034035"/>
          </a:xfrm>
          <a:prstGeom prst="rect">
            <a:avLst/>
          </a:prstGeom>
        </p:spPr>
        <p:txBody>
          <a:bodyPr anchor="t" rtlCol="false" tIns="0" lIns="0" bIns="0" rIns="0">
            <a:spAutoFit/>
          </a:bodyPr>
          <a:lstStyle/>
          <a:p>
            <a:pPr>
              <a:lnSpc>
                <a:spcPts val="7623"/>
              </a:lnSpc>
            </a:pPr>
            <a:r>
              <a:rPr lang="en-US" sz="7700">
                <a:solidFill>
                  <a:srgbClr val="FFFFFF"/>
                </a:solidFill>
                <a:latin typeface="Chewy"/>
              </a:rPr>
              <a:t>ANEXOS</a:t>
            </a:r>
          </a:p>
        </p:txBody>
      </p:sp>
      <p:sp>
        <p:nvSpPr>
          <p:cNvPr name="TextBox 6" id="6"/>
          <p:cNvSpPr txBox="true"/>
          <p:nvPr/>
        </p:nvSpPr>
        <p:spPr>
          <a:xfrm rot="0">
            <a:off x="3161861" y="1604769"/>
            <a:ext cx="11585695" cy="1922145"/>
          </a:xfrm>
          <a:prstGeom prst="rect">
            <a:avLst/>
          </a:prstGeom>
        </p:spPr>
        <p:txBody>
          <a:bodyPr anchor="t" rtlCol="false" tIns="0" lIns="0" bIns="0" rIns="0">
            <a:spAutoFit/>
          </a:bodyPr>
          <a:lstStyle/>
          <a:p>
            <a:pPr algn="just">
              <a:lnSpc>
                <a:spcPts val="5039"/>
              </a:lnSpc>
            </a:pPr>
            <a:r>
              <a:rPr lang="en-US" sz="3999">
                <a:solidFill>
                  <a:srgbClr val="FFFFFF"/>
                </a:solidFill>
                <a:latin typeface="Sigher"/>
              </a:rPr>
              <a:t>En la primera imagen se puede observar el la evolución del aumentos de usuarios de la aplicación en Android Studio "Cita Veterinaria"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92203" y="3811528"/>
            <a:ext cx="8838409" cy="5280383"/>
          </a:xfrm>
          <a:custGeom>
            <a:avLst/>
            <a:gdLst/>
            <a:ahLst/>
            <a:cxnLst/>
            <a:rect r="r" b="b" t="t" l="l"/>
            <a:pathLst>
              <a:path h="5280383" w="8838409">
                <a:moveTo>
                  <a:pt x="0" y="0"/>
                </a:moveTo>
                <a:lnTo>
                  <a:pt x="8838409" y="0"/>
                </a:lnTo>
                <a:lnTo>
                  <a:pt x="8838409" y="5280382"/>
                </a:lnTo>
                <a:lnTo>
                  <a:pt x="0" y="5280382"/>
                </a:lnTo>
                <a:lnTo>
                  <a:pt x="0" y="0"/>
                </a:lnTo>
                <a:close/>
              </a:path>
            </a:pathLst>
          </a:custGeom>
          <a:blipFill>
            <a:blip r:embed="rId6"/>
            <a:stretch>
              <a:fillRect l="0" t="0" r="0" b="0"/>
            </a:stretch>
          </a:blipFill>
        </p:spPr>
      </p:sp>
      <p:sp>
        <p:nvSpPr>
          <p:cNvPr name="TextBox 5" id="5"/>
          <p:cNvSpPr txBox="true"/>
          <p:nvPr/>
        </p:nvSpPr>
        <p:spPr>
          <a:xfrm rot="0">
            <a:off x="7536813" y="580703"/>
            <a:ext cx="3214374" cy="1034035"/>
          </a:xfrm>
          <a:prstGeom prst="rect">
            <a:avLst/>
          </a:prstGeom>
        </p:spPr>
        <p:txBody>
          <a:bodyPr anchor="t" rtlCol="false" tIns="0" lIns="0" bIns="0" rIns="0">
            <a:spAutoFit/>
          </a:bodyPr>
          <a:lstStyle/>
          <a:p>
            <a:pPr>
              <a:lnSpc>
                <a:spcPts val="7623"/>
              </a:lnSpc>
            </a:pPr>
            <a:r>
              <a:rPr lang="en-US" sz="7700">
                <a:solidFill>
                  <a:srgbClr val="FFFFFF"/>
                </a:solidFill>
                <a:latin typeface="Chewy"/>
              </a:rPr>
              <a:t>ANEXOS</a:t>
            </a:r>
          </a:p>
        </p:txBody>
      </p:sp>
      <p:sp>
        <p:nvSpPr>
          <p:cNvPr name="TextBox 6" id="6"/>
          <p:cNvSpPr txBox="true"/>
          <p:nvPr/>
        </p:nvSpPr>
        <p:spPr>
          <a:xfrm rot="0">
            <a:off x="3889876" y="2244420"/>
            <a:ext cx="10508249" cy="1196310"/>
          </a:xfrm>
          <a:prstGeom prst="rect">
            <a:avLst/>
          </a:prstGeom>
        </p:spPr>
        <p:txBody>
          <a:bodyPr anchor="t" rtlCol="false" tIns="0" lIns="0" bIns="0" rIns="0">
            <a:spAutoFit/>
          </a:bodyPr>
          <a:lstStyle/>
          <a:p>
            <a:pPr algn="just">
              <a:lnSpc>
                <a:spcPts val="4723"/>
              </a:lnSpc>
            </a:pPr>
            <a:r>
              <a:rPr lang="en-US" sz="3749">
                <a:solidFill>
                  <a:srgbClr val="FFFFFF"/>
                </a:solidFill>
                <a:latin typeface="Sigher"/>
              </a:rPr>
              <a:t>En la segunda imagen se puede observar que los usuarios se encuentras satisfechos y contentos por la aplicación.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76642" y="3181896"/>
            <a:ext cx="7534716" cy="5651037"/>
          </a:xfrm>
          <a:custGeom>
            <a:avLst/>
            <a:gdLst/>
            <a:ahLst/>
            <a:cxnLst/>
            <a:rect r="r" b="b" t="t" l="l"/>
            <a:pathLst>
              <a:path h="5651037" w="7534716">
                <a:moveTo>
                  <a:pt x="0" y="0"/>
                </a:moveTo>
                <a:lnTo>
                  <a:pt x="7534716" y="0"/>
                </a:lnTo>
                <a:lnTo>
                  <a:pt x="7534716" y="5651036"/>
                </a:lnTo>
                <a:lnTo>
                  <a:pt x="0" y="5651036"/>
                </a:lnTo>
                <a:lnTo>
                  <a:pt x="0" y="0"/>
                </a:lnTo>
                <a:close/>
              </a:path>
            </a:pathLst>
          </a:custGeom>
          <a:blipFill>
            <a:blip r:embed="rId6"/>
            <a:stretch>
              <a:fillRect l="0" t="0" r="0" b="0"/>
            </a:stretch>
          </a:blipFill>
        </p:spPr>
      </p:sp>
      <p:sp>
        <p:nvSpPr>
          <p:cNvPr name="TextBox 5" id="5"/>
          <p:cNvSpPr txBox="true"/>
          <p:nvPr/>
        </p:nvSpPr>
        <p:spPr>
          <a:xfrm rot="0">
            <a:off x="5122812" y="852004"/>
            <a:ext cx="8042375" cy="1996060"/>
          </a:xfrm>
          <a:prstGeom prst="rect">
            <a:avLst/>
          </a:prstGeom>
        </p:spPr>
        <p:txBody>
          <a:bodyPr anchor="t" rtlCol="false" tIns="0" lIns="0" bIns="0" rIns="0">
            <a:spAutoFit/>
          </a:bodyPr>
          <a:lstStyle/>
          <a:p>
            <a:pPr>
              <a:lnSpc>
                <a:spcPts val="7623"/>
              </a:lnSpc>
            </a:pPr>
            <a:r>
              <a:rPr lang="en-US" sz="7700">
                <a:solidFill>
                  <a:srgbClr val="FFFFFF"/>
                </a:solidFill>
                <a:latin typeface="Chewy"/>
              </a:rPr>
              <a:t>¿ALGUNA CONSULTA SOBRE EL PROYECTO?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33674" y="2392266"/>
            <a:ext cx="7420653" cy="6533587"/>
          </a:xfrm>
          <a:custGeom>
            <a:avLst/>
            <a:gdLst/>
            <a:ahLst/>
            <a:cxnLst/>
            <a:rect r="r" b="b" t="t" l="l"/>
            <a:pathLst>
              <a:path h="6533587" w="7420653">
                <a:moveTo>
                  <a:pt x="0" y="0"/>
                </a:moveTo>
                <a:lnTo>
                  <a:pt x="7420652" y="0"/>
                </a:lnTo>
                <a:lnTo>
                  <a:pt x="7420652" y="6533588"/>
                </a:lnTo>
                <a:lnTo>
                  <a:pt x="0" y="6533588"/>
                </a:lnTo>
                <a:lnTo>
                  <a:pt x="0" y="0"/>
                </a:lnTo>
                <a:close/>
              </a:path>
            </a:pathLst>
          </a:custGeom>
          <a:blipFill>
            <a:blip r:embed="rId6"/>
            <a:stretch>
              <a:fillRect l="0" t="-15357" r="0" b="-15357"/>
            </a:stretch>
          </a:blipFill>
        </p:spPr>
      </p:sp>
      <p:sp>
        <p:nvSpPr>
          <p:cNvPr name="TextBox 5" id="5"/>
          <p:cNvSpPr txBox="true"/>
          <p:nvPr/>
        </p:nvSpPr>
        <p:spPr>
          <a:xfrm rot="0">
            <a:off x="7139967" y="-655097"/>
            <a:ext cx="4008067" cy="2336975"/>
          </a:xfrm>
          <a:prstGeom prst="rect">
            <a:avLst/>
          </a:prstGeom>
        </p:spPr>
        <p:txBody>
          <a:bodyPr anchor="t" rtlCol="false" tIns="0" lIns="0" bIns="0" rIns="0">
            <a:spAutoFit/>
          </a:bodyPr>
          <a:lstStyle/>
          <a:p>
            <a:pPr>
              <a:lnSpc>
                <a:spcPts val="10304"/>
              </a:lnSpc>
            </a:pPr>
          </a:p>
          <a:p>
            <a:pPr>
              <a:lnSpc>
                <a:spcPts val="7623"/>
              </a:lnSpc>
            </a:pPr>
            <a:r>
              <a:rPr lang="en-US" sz="7700">
                <a:solidFill>
                  <a:srgbClr val="FFFFFF"/>
                </a:solidFill>
                <a:latin typeface="Chewy"/>
              </a:rPr>
              <a:t>GRACIAS!!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4302" y="2878400"/>
            <a:ext cx="2566874" cy="3610692"/>
          </a:xfrm>
          <a:custGeom>
            <a:avLst/>
            <a:gdLst/>
            <a:ahLst/>
            <a:cxnLst/>
            <a:rect r="r" b="b" t="t" l="l"/>
            <a:pathLst>
              <a:path h="3610692" w="2566874">
                <a:moveTo>
                  <a:pt x="0" y="0"/>
                </a:moveTo>
                <a:lnTo>
                  <a:pt x="2566873" y="0"/>
                </a:lnTo>
                <a:lnTo>
                  <a:pt x="2566873" y="3610692"/>
                </a:lnTo>
                <a:lnTo>
                  <a:pt x="0" y="36106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308179" y="320536"/>
            <a:ext cx="3818659" cy="1034035"/>
          </a:xfrm>
          <a:prstGeom prst="rect">
            <a:avLst/>
          </a:prstGeom>
        </p:spPr>
        <p:txBody>
          <a:bodyPr anchor="t" rtlCol="false" tIns="0" lIns="0" bIns="0" rIns="0">
            <a:spAutoFit/>
          </a:bodyPr>
          <a:lstStyle/>
          <a:p>
            <a:pPr>
              <a:lnSpc>
                <a:spcPts val="7623"/>
              </a:lnSpc>
            </a:pPr>
            <a:r>
              <a:rPr lang="en-US" sz="7700">
                <a:solidFill>
                  <a:srgbClr val="FCFCFC"/>
                </a:solidFill>
                <a:latin typeface="Chewy"/>
              </a:rPr>
              <a:t>RESUMEN</a:t>
            </a:r>
          </a:p>
        </p:txBody>
      </p:sp>
      <p:sp>
        <p:nvSpPr>
          <p:cNvPr name="TextBox 6" id="6"/>
          <p:cNvSpPr txBox="true"/>
          <p:nvPr/>
        </p:nvSpPr>
        <p:spPr>
          <a:xfrm rot="0">
            <a:off x="3601693" y="1730334"/>
            <a:ext cx="12896039" cy="7333755"/>
          </a:xfrm>
          <a:prstGeom prst="rect">
            <a:avLst/>
          </a:prstGeom>
        </p:spPr>
        <p:txBody>
          <a:bodyPr anchor="t" rtlCol="false" tIns="0" lIns="0" bIns="0" rIns="0">
            <a:spAutoFit/>
          </a:bodyPr>
          <a:lstStyle/>
          <a:p>
            <a:pPr algn="just">
              <a:lnSpc>
                <a:spcPts val="5039"/>
              </a:lnSpc>
            </a:pPr>
            <a:r>
              <a:rPr lang="en-US" sz="3999">
                <a:solidFill>
                  <a:srgbClr val="FFFFFF"/>
                </a:solidFill>
                <a:latin typeface="Sigher"/>
              </a:rPr>
              <a:t>El proyecto de "Cita Veterinaria" en Android Studio es una aplicación móvil diseñada para ayudar a los usuarios a gestionar y programar citas para sus mascotas con veterinarios. La aplicación ofrece una interfaz intuitiva y amigable para que los usuarios puedan registrar y administrar la información relacionada con sus mascotas, así como buscar y programar citas con veterinarios disponibles.</a:t>
            </a:r>
          </a:p>
          <a:p>
            <a:pPr algn="just">
              <a:lnSpc>
                <a:spcPts val="4573"/>
              </a:lnSpc>
            </a:pPr>
          </a:p>
          <a:p>
            <a:pPr algn="just">
              <a:lnSpc>
                <a:spcPts val="4573"/>
              </a:lnSpc>
            </a:pPr>
            <a:r>
              <a:rPr lang="en-US" sz="3629">
                <a:solidFill>
                  <a:srgbClr val="FFFFFF"/>
                </a:solidFill>
                <a:latin typeface="Sigher"/>
              </a:rPr>
              <a:t>La aplicación se basa en la arquitectura de desarrollo de Android Studio y utiliza tecnologías y componentes clave kotlin y SQLite para la gestión de datos.</a:t>
            </a:r>
          </a:p>
          <a:p>
            <a:pPr algn="just">
              <a:lnSpc>
                <a:spcPts val="457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083423" y="580703"/>
            <a:ext cx="6121155"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INTRODUCCIÓN</a:t>
            </a:r>
          </a:p>
        </p:txBody>
      </p:sp>
      <p:sp>
        <p:nvSpPr>
          <p:cNvPr name="TextBox 5" id="5"/>
          <p:cNvSpPr txBox="true"/>
          <p:nvPr/>
        </p:nvSpPr>
        <p:spPr>
          <a:xfrm rot="0">
            <a:off x="5963760" y="2713398"/>
            <a:ext cx="9332825" cy="5075682"/>
          </a:xfrm>
          <a:prstGeom prst="rect">
            <a:avLst/>
          </a:prstGeom>
        </p:spPr>
        <p:txBody>
          <a:bodyPr anchor="t" rtlCol="false" tIns="0" lIns="0" bIns="0" rIns="0">
            <a:spAutoFit/>
          </a:bodyPr>
          <a:lstStyle/>
          <a:p>
            <a:pPr algn="just">
              <a:lnSpc>
                <a:spcPts val="5039"/>
              </a:lnSpc>
            </a:pPr>
            <a:r>
              <a:rPr lang="en-US" sz="3999">
                <a:solidFill>
                  <a:srgbClr val="FFFFFF"/>
                </a:solidFill>
                <a:latin typeface="Sigher"/>
              </a:rPr>
              <a:t>El proyecto de "Cita Veterinaria" es una aplicación móvil diseñada para simplificar la gestión de citas y cuidados veterinarios para mascotas. Con el aumento de la conciencia sobre el bienestar animal, cada vez más personas buscan servicios veterinarios de calidad para sus queridas mascotas.</a:t>
            </a:r>
          </a:p>
          <a:p>
            <a:pPr algn="just">
              <a:lnSpc>
                <a:spcPts val="4788"/>
              </a:lnSpc>
            </a:pPr>
          </a:p>
        </p:txBody>
      </p:sp>
      <p:sp>
        <p:nvSpPr>
          <p:cNvPr name="Freeform 6" id="6"/>
          <p:cNvSpPr/>
          <p:nvPr/>
        </p:nvSpPr>
        <p:spPr>
          <a:xfrm flipH="true" flipV="false" rot="0">
            <a:off x="347172" y="3043742"/>
            <a:ext cx="5032099" cy="4199515"/>
          </a:xfrm>
          <a:custGeom>
            <a:avLst/>
            <a:gdLst/>
            <a:ahLst/>
            <a:cxnLst/>
            <a:rect r="r" b="b" t="t" l="l"/>
            <a:pathLst>
              <a:path h="4199515" w="5032099">
                <a:moveTo>
                  <a:pt x="5032099" y="0"/>
                </a:moveTo>
                <a:lnTo>
                  <a:pt x="0" y="0"/>
                </a:lnTo>
                <a:lnTo>
                  <a:pt x="0" y="4199516"/>
                </a:lnTo>
                <a:lnTo>
                  <a:pt x="5032099" y="4199516"/>
                </a:lnTo>
                <a:lnTo>
                  <a:pt x="503209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58389" y="2778159"/>
            <a:ext cx="10101036" cy="4604917"/>
          </a:xfrm>
          <a:prstGeom prst="rect">
            <a:avLst/>
          </a:prstGeom>
        </p:spPr>
        <p:txBody>
          <a:bodyPr anchor="t" rtlCol="false" tIns="0" lIns="0" bIns="0" rIns="0">
            <a:spAutoFit/>
          </a:bodyPr>
          <a:lstStyle/>
          <a:p>
            <a:pPr algn="just">
              <a:lnSpc>
                <a:spcPts val="5039"/>
              </a:lnSpc>
            </a:pPr>
            <a:r>
              <a:rPr lang="en-US" sz="3999">
                <a:solidFill>
                  <a:srgbClr val="FFFFFF"/>
                </a:solidFill>
                <a:latin typeface="Sigher"/>
              </a:rPr>
              <a:t>El proyecto de "Cita Veterinaria" en Android Studio ha sido diseñado para brindar una solución móvil que facilite la gestión de citas y cuidados veterinarios para mascotas. A continuación, se presenta el análisis de tres variables: Social, Económica ,Política , Tecnológica y económica.</a:t>
            </a:r>
          </a:p>
          <a:p>
            <a:pPr algn="just">
              <a:lnSpc>
                <a:spcPts val="6123"/>
              </a:lnSpc>
            </a:pPr>
          </a:p>
        </p:txBody>
      </p:sp>
      <p:sp>
        <p:nvSpPr>
          <p:cNvPr name="Freeform 5" id="5"/>
          <p:cNvSpPr/>
          <p:nvPr/>
        </p:nvSpPr>
        <p:spPr>
          <a:xfrm flipH="false" flipV="false" rot="0">
            <a:off x="866952" y="2776116"/>
            <a:ext cx="4974053" cy="4340991"/>
          </a:xfrm>
          <a:custGeom>
            <a:avLst/>
            <a:gdLst/>
            <a:ahLst/>
            <a:cxnLst/>
            <a:rect r="r" b="b" t="t" l="l"/>
            <a:pathLst>
              <a:path h="4340991" w="4974053">
                <a:moveTo>
                  <a:pt x="0" y="0"/>
                </a:moveTo>
                <a:lnTo>
                  <a:pt x="4974052" y="0"/>
                </a:lnTo>
                <a:lnTo>
                  <a:pt x="4974052" y="4340991"/>
                </a:lnTo>
                <a:lnTo>
                  <a:pt x="0" y="4340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532013" y="578358"/>
            <a:ext cx="5223974"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DIAGNOSTICO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318725" y="396209"/>
            <a:ext cx="7650549" cy="1996058"/>
          </a:xfrm>
          <a:prstGeom prst="rect">
            <a:avLst/>
          </a:prstGeom>
        </p:spPr>
        <p:txBody>
          <a:bodyPr anchor="t" rtlCol="false" tIns="0" lIns="0" bIns="0" rIns="0">
            <a:spAutoFit/>
          </a:bodyPr>
          <a:lstStyle/>
          <a:p>
            <a:pPr algn="ctr">
              <a:lnSpc>
                <a:spcPts val="7622"/>
              </a:lnSpc>
            </a:pPr>
            <a:r>
              <a:rPr lang="en-US" sz="7699">
                <a:solidFill>
                  <a:srgbClr val="E3E8EF"/>
                </a:solidFill>
                <a:latin typeface="Chewy"/>
              </a:rPr>
              <a:t>JUSTIFICACION DEL PROYECTO</a:t>
            </a:r>
          </a:p>
        </p:txBody>
      </p:sp>
      <p:sp>
        <p:nvSpPr>
          <p:cNvPr name="TextBox 5" id="5"/>
          <p:cNvSpPr txBox="true"/>
          <p:nvPr/>
        </p:nvSpPr>
        <p:spPr>
          <a:xfrm rot="0">
            <a:off x="5318725" y="3553172"/>
            <a:ext cx="10673731" cy="3228282"/>
          </a:xfrm>
          <a:prstGeom prst="rect">
            <a:avLst/>
          </a:prstGeom>
        </p:spPr>
        <p:txBody>
          <a:bodyPr anchor="t" rtlCol="false" tIns="0" lIns="0" bIns="0" rIns="0">
            <a:spAutoFit/>
          </a:bodyPr>
          <a:lstStyle/>
          <a:p>
            <a:pPr algn="just">
              <a:lnSpc>
                <a:spcPts val="4159"/>
              </a:lnSpc>
              <a:spcBef>
                <a:spcPct val="0"/>
              </a:spcBef>
            </a:pPr>
            <a:r>
              <a:rPr lang="en-US" sz="3999" spc="71">
                <a:solidFill>
                  <a:srgbClr val="E3E8EF"/>
                </a:solidFill>
                <a:latin typeface="Sigher"/>
              </a:rPr>
              <a:t>La justificación del proyecto "Cita Veterinaria" se basa en la necesidad de proporcionar a los propietarios de mascotas una solución móvil eficiente y conveniente para gestionar las citas y cuidados veterinarios de sus animales de compañía.</a:t>
            </a:r>
          </a:p>
          <a:p>
            <a:pPr algn="ctr">
              <a:lnSpc>
                <a:spcPts val="4544"/>
              </a:lnSpc>
              <a:spcBef>
                <a:spcPct val="0"/>
              </a:spcBef>
            </a:pPr>
            <a:r>
              <a:rPr lang="en-US" sz="4369" spc="78">
                <a:solidFill>
                  <a:srgbClr val="E3E8EF"/>
                </a:solidFill>
                <a:latin typeface="Sigher"/>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929322" y="296267"/>
            <a:ext cx="4429355" cy="1034033"/>
          </a:xfrm>
          <a:prstGeom prst="rect">
            <a:avLst/>
          </a:prstGeom>
        </p:spPr>
        <p:txBody>
          <a:bodyPr anchor="t" rtlCol="false" tIns="0" lIns="0" bIns="0" rIns="0">
            <a:spAutoFit/>
          </a:bodyPr>
          <a:lstStyle/>
          <a:p>
            <a:pPr algn="ctr">
              <a:lnSpc>
                <a:spcPts val="7622"/>
              </a:lnSpc>
            </a:pPr>
            <a:r>
              <a:rPr lang="en-US" sz="7699">
                <a:solidFill>
                  <a:srgbClr val="E3E8EF"/>
                </a:solidFill>
                <a:latin typeface="Chewy"/>
              </a:rPr>
              <a:t>OBJETIVOS</a:t>
            </a:r>
          </a:p>
        </p:txBody>
      </p:sp>
      <p:sp>
        <p:nvSpPr>
          <p:cNvPr name="TextBox 5" id="5"/>
          <p:cNvSpPr txBox="true"/>
          <p:nvPr/>
        </p:nvSpPr>
        <p:spPr>
          <a:xfrm rot="0">
            <a:off x="4090641" y="1453373"/>
            <a:ext cx="12371215" cy="9152714"/>
          </a:xfrm>
          <a:prstGeom prst="rect">
            <a:avLst/>
          </a:prstGeom>
        </p:spPr>
        <p:txBody>
          <a:bodyPr anchor="t" rtlCol="false" tIns="0" lIns="0" bIns="0" rIns="0">
            <a:spAutoFit/>
          </a:bodyPr>
          <a:lstStyle/>
          <a:p>
            <a:pPr algn="just">
              <a:lnSpc>
                <a:spcPts val="5039"/>
              </a:lnSpc>
            </a:pPr>
            <a:r>
              <a:rPr lang="en-US" sz="3999">
                <a:solidFill>
                  <a:srgbClr val="E3E8EF"/>
                </a:solidFill>
                <a:latin typeface="Sigher"/>
              </a:rPr>
              <a:t>OBJ1:Desarrollar una aplicación móvil en Android Studio: El objetivo técnico principal es crear una aplicación móvil funcional utilizando el entorno de desarrollo Android Studio. Esto implica aprovechar las capacidades y características de la plataforma Android para brindar una experiencia de usuario óptima.</a:t>
            </a:r>
          </a:p>
          <a:p>
            <a:pPr algn="just">
              <a:lnSpc>
                <a:spcPts val="5039"/>
              </a:lnSpc>
            </a:pPr>
          </a:p>
          <a:p>
            <a:pPr algn="just">
              <a:lnSpc>
                <a:spcPts val="4678"/>
              </a:lnSpc>
            </a:pPr>
            <a:r>
              <a:rPr lang="en-US" sz="3712">
                <a:solidFill>
                  <a:srgbClr val="E3E8EF"/>
                </a:solidFill>
                <a:latin typeface="Sigher"/>
              </a:rPr>
              <a:t>OBJ2:Implementar una interfaz de usuario intuitiva y amigable: Se busca diseñar e implementar una interfaz de usuario atractiva y fácil de usar para los usuarios de la aplicación. Esto implica utilizar elementos visuales claros, navegación intuitiva y una disposición lógica de los componentes de la interfaz.</a:t>
            </a:r>
          </a:p>
          <a:p>
            <a:pPr>
              <a:lnSpc>
                <a:spcPts val="4678"/>
              </a:lnSpc>
            </a:pPr>
          </a:p>
          <a:p>
            <a:pPr>
              <a:lnSpc>
                <a:spcPts val="4678"/>
              </a:lnSpc>
            </a:pPr>
          </a:p>
          <a:p>
            <a:pPr>
              <a:lnSpc>
                <a:spcPts val="4678"/>
              </a:lnSpc>
            </a:pPr>
          </a:p>
          <a:p>
            <a:pPr>
              <a:lnSpc>
                <a:spcPts val="467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597236" y="580703"/>
            <a:ext cx="9093527" cy="1034035"/>
          </a:xfrm>
          <a:prstGeom prst="rect">
            <a:avLst/>
          </a:prstGeom>
        </p:spPr>
        <p:txBody>
          <a:bodyPr anchor="t" rtlCol="false" tIns="0" lIns="0" bIns="0" rIns="0">
            <a:spAutoFit/>
          </a:bodyPr>
          <a:lstStyle/>
          <a:p>
            <a:pPr algn="ctr">
              <a:lnSpc>
                <a:spcPts val="7623"/>
              </a:lnSpc>
            </a:pPr>
            <a:r>
              <a:rPr lang="en-US" sz="7700">
                <a:solidFill>
                  <a:srgbClr val="E3E8EF"/>
                </a:solidFill>
                <a:latin typeface="Chewy"/>
              </a:rPr>
              <a:t>DEFINICION Y ALCANCE</a:t>
            </a:r>
          </a:p>
        </p:txBody>
      </p:sp>
      <p:sp>
        <p:nvSpPr>
          <p:cNvPr name="TextBox 5" id="5"/>
          <p:cNvSpPr txBox="true"/>
          <p:nvPr/>
        </p:nvSpPr>
        <p:spPr>
          <a:xfrm rot="0">
            <a:off x="4597236" y="1879197"/>
            <a:ext cx="11593079" cy="8154998"/>
          </a:xfrm>
          <a:prstGeom prst="rect">
            <a:avLst/>
          </a:prstGeom>
        </p:spPr>
        <p:txBody>
          <a:bodyPr anchor="t" rtlCol="false" tIns="0" lIns="0" bIns="0" rIns="0">
            <a:spAutoFit/>
          </a:bodyPr>
          <a:lstStyle/>
          <a:p>
            <a:pPr algn="just">
              <a:lnSpc>
                <a:spcPts val="5039"/>
              </a:lnSpc>
            </a:pPr>
            <a:r>
              <a:rPr lang="en-US" sz="3999">
                <a:solidFill>
                  <a:srgbClr val="E3E8EF"/>
                </a:solidFill>
                <a:latin typeface="Sigher"/>
              </a:rPr>
              <a:t>El alcance del proyecto "Cita Veterinaria" se centra en desarrollar una aplicación móvil que incluya un formulario de registro de cliente, un formulario de cita de veterinaria, un sistema CRUD de registros de citas, un filtro de registros y una encuesta de experiencia del usuario. Estas funcionalidades permitirán a los usuarios registrarse en la aplicación, programar citas veterinarias, gestionar y filtrar sus citas, y proporcionar retroalimentación sobre su experiencia. El proyecto se enfocará en la implementación de estas características específicas para brindar una solución integral y eficiente para la gestión de citas veterinarias.</a:t>
            </a:r>
          </a:p>
          <a:p>
            <a:pPr algn="just">
              <a:lnSpc>
                <a:spcPts val="388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00BF6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372002">
            <a:off x="-1031400" y="-2239911"/>
            <a:ext cx="4120200" cy="4114800"/>
          </a:xfrm>
          <a:custGeom>
            <a:avLst/>
            <a:gdLst/>
            <a:ahLst/>
            <a:cxnLst/>
            <a:rect r="r" b="b" t="t" l="l"/>
            <a:pathLst>
              <a:path h="4114800" w="4120200">
                <a:moveTo>
                  <a:pt x="0" y="0"/>
                </a:moveTo>
                <a:lnTo>
                  <a:pt x="4120200" y="0"/>
                </a:lnTo>
                <a:lnTo>
                  <a:pt x="4120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006" y="9258300"/>
            <a:ext cx="1921157" cy="487994"/>
          </a:xfrm>
          <a:custGeom>
            <a:avLst/>
            <a:gdLst/>
            <a:ahLst/>
            <a:cxnLst/>
            <a:rect r="r" b="b" t="t" l="l"/>
            <a:pathLst>
              <a:path h="487994" w="1921157">
                <a:moveTo>
                  <a:pt x="0" y="0"/>
                </a:moveTo>
                <a:lnTo>
                  <a:pt x="1921157" y="0"/>
                </a:lnTo>
                <a:lnTo>
                  <a:pt x="1921157" y="487994"/>
                </a:lnTo>
                <a:lnTo>
                  <a:pt x="0" y="487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992994" y="1553241"/>
            <a:ext cx="6836224" cy="7705059"/>
          </a:xfrm>
          <a:custGeom>
            <a:avLst/>
            <a:gdLst/>
            <a:ahLst/>
            <a:cxnLst/>
            <a:rect r="r" b="b" t="t" l="l"/>
            <a:pathLst>
              <a:path h="7705059" w="6836224">
                <a:moveTo>
                  <a:pt x="0" y="0"/>
                </a:moveTo>
                <a:lnTo>
                  <a:pt x="6836224" y="0"/>
                </a:lnTo>
                <a:lnTo>
                  <a:pt x="6836224" y="7705059"/>
                </a:lnTo>
                <a:lnTo>
                  <a:pt x="0" y="7705059"/>
                </a:lnTo>
                <a:lnTo>
                  <a:pt x="0" y="0"/>
                </a:lnTo>
                <a:close/>
              </a:path>
            </a:pathLst>
          </a:custGeom>
          <a:blipFill>
            <a:blip r:embed="rId6"/>
            <a:stretch>
              <a:fillRect l="0" t="-3198" r="0" b="-3198"/>
            </a:stretch>
          </a:blipFill>
        </p:spPr>
      </p:sp>
      <p:sp>
        <p:nvSpPr>
          <p:cNvPr name="TextBox 5" id="5"/>
          <p:cNvSpPr txBox="true"/>
          <p:nvPr/>
        </p:nvSpPr>
        <p:spPr>
          <a:xfrm rot="0">
            <a:off x="4444172" y="608037"/>
            <a:ext cx="10530409" cy="1034035"/>
          </a:xfrm>
          <a:prstGeom prst="rect">
            <a:avLst/>
          </a:prstGeom>
        </p:spPr>
        <p:txBody>
          <a:bodyPr anchor="t" rtlCol="false" tIns="0" lIns="0" bIns="0" rIns="0">
            <a:spAutoFit/>
          </a:bodyPr>
          <a:lstStyle/>
          <a:p>
            <a:pPr>
              <a:lnSpc>
                <a:spcPts val="7623"/>
              </a:lnSpc>
            </a:pPr>
            <a:r>
              <a:rPr lang="en-US" sz="7700">
                <a:solidFill>
                  <a:srgbClr val="E3E8EF"/>
                </a:solidFill>
                <a:latin typeface="Chewy"/>
              </a:rPr>
              <a:t>PRODUCTOS Y ENTREGABLES</a:t>
            </a:r>
          </a:p>
        </p:txBody>
      </p:sp>
      <p:sp>
        <p:nvSpPr>
          <p:cNvPr name="TextBox 6" id="6"/>
          <p:cNvSpPr txBox="true"/>
          <p:nvPr/>
        </p:nvSpPr>
        <p:spPr>
          <a:xfrm rot="0">
            <a:off x="1028700" y="1950497"/>
            <a:ext cx="6120870" cy="464820"/>
          </a:xfrm>
          <a:prstGeom prst="rect">
            <a:avLst/>
          </a:prstGeom>
        </p:spPr>
        <p:txBody>
          <a:bodyPr anchor="t" rtlCol="false" tIns="0" lIns="0" bIns="0" rIns="0">
            <a:spAutoFit/>
          </a:bodyPr>
          <a:lstStyle/>
          <a:p>
            <a:pPr>
              <a:lnSpc>
                <a:spcPts val="3464"/>
              </a:lnSpc>
            </a:pPr>
            <a:r>
              <a:rPr lang="en-US" sz="3499">
                <a:solidFill>
                  <a:srgbClr val="FFFFFF"/>
                </a:solidFill>
                <a:latin typeface="Chewy"/>
              </a:rPr>
              <a:t>ER deL Proyecto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DAFnD5EXkKs</dc:identifier>
  <dcterms:modified xsi:type="dcterms:W3CDTF">2011-08-01T06:04:30Z</dcterms:modified>
  <cp:revision>1</cp:revision>
  <dc:title>Presentación Tecnología de Información Digital Colores Neón</dc:title>
</cp:coreProperties>
</file>